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88" r:id="rId2"/>
    <p:sldId id="304" r:id="rId3"/>
    <p:sldId id="290" r:id="rId4"/>
    <p:sldId id="299" r:id="rId5"/>
    <p:sldId id="303" r:id="rId6"/>
    <p:sldId id="301" r:id="rId7"/>
    <p:sldId id="300" r:id="rId8"/>
    <p:sldId id="302" r:id="rId9"/>
    <p:sldId id="305" r:id="rId10"/>
    <p:sldId id="306" r:id="rId11"/>
    <p:sldId id="298" r:id="rId12"/>
    <p:sldId id="307" r:id="rId13"/>
    <p:sldId id="309" r:id="rId14"/>
    <p:sldId id="310" r:id="rId15"/>
    <p:sldId id="320" r:id="rId16"/>
    <p:sldId id="311" r:id="rId17"/>
    <p:sldId id="312" r:id="rId18"/>
    <p:sldId id="313" r:id="rId19"/>
    <p:sldId id="314" r:id="rId20"/>
    <p:sldId id="318" r:id="rId21"/>
    <p:sldId id="315" r:id="rId22"/>
    <p:sldId id="297" r:id="rId23"/>
    <p:sldId id="323" r:id="rId2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EE7000"/>
    <a:srgbClr val="FFAE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024" y="8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xmlns="" id="{9DA268D6-B313-4722-9F57-7F45F8F357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C7C3F7A5-4802-4D4B-A643-9247F258AE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64720-B2DD-4E85-8214-F15BDC65596C}" type="datetimeFigureOut">
              <a:rPr kumimoji="1" lang="ja-JP" altLang="en-US" smtClean="0"/>
              <a:t>2023/11/6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0504D69C-C0FC-466E-ACD4-B420A835A0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05279300-C7A3-4F26-91AE-6DF65643A2F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E612E-C1E3-499C-B135-ECD09F9E5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6798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6BA6DB-741F-4F99-99AD-1107FA5D11C9}" type="datetimeFigureOut">
              <a:rPr kumimoji="1" lang="ja-JP" altLang="en-US" smtClean="0"/>
              <a:t>2023/11/6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B97AB-2585-411B-BCDD-A152B1AC8C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026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602994DE-9C7E-4A4E-B5C6-94FBCF537D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fld id="{CB658A34-7B43-4F61-8620-C1E0906DF32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3" name="テキスト ボックス 2"/>
          <p:cNvSpPr txBox="1"/>
          <p:nvPr userDrawn="1"/>
        </p:nvSpPr>
        <p:spPr>
          <a:xfrm>
            <a:off x="1161142" y="556473"/>
            <a:ext cx="3989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dirty="0" smtClean="0"/>
              <a:t>Fujisawa Digital Promotion Office</a:t>
            </a:r>
            <a:endParaRPr kumimoji="1" lang="ja-JP" altLang="en-US" dirty="0"/>
          </a:p>
        </p:txBody>
      </p:sp>
      <p:pic>
        <p:nvPicPr>
          <p:cNvPr id="4" name="図 3" descr="V:\CP\市章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3418" y="342035"/>
            <a:ext cx="858525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72630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0" y="6462512"/>
            <a:ext cx="12192000" cy="43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Picture 7" descr="enoshijma_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6424612"/>
            <a:ext cx="74930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テキスト ボックス 7"/>
          <p:cNvSpPr txBox="1"/>
          <p:nvPr userDrawn="1"/>
        </p:nvSpPr>
        <p:spPr>
          <a:xfrm>
            <a:off x="571500" y="6491287"/>
            <a:ext cx="49276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Fujisawa Digital Promotion Office</a:t>
            </a:r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602994DE-9C7E-4A4E-B5C6-94FBCF537D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fld id="{CB658A34-7B43-4F61-8620-C1E0906DF32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5721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2BC92F0B-3356-4BF8-953C-EF7AD5934A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CB658A34-7B43-4F61-8620-C1E0906DF32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632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xmlns="" id="{39E7CEB0-4922-443F-A20F-43800D685395}"/>
              </a:ext>
            </a:extLst>
          </p:cNvPr>
          <p:cNvSpPr/>
          <p:nvPr/>
        </p:nvSpPr>
        <p:spPr>
          <a:xfrm>
            <a:off x="122767" y="110067"/>
            <a:ext cx="11946467" cy="6637866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chemeClr val="tx1"/>
              </a:solidFill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xmlns="" id="{EEC9E349-FA6D-4960-B33F-F00251B3B303}"/>
              </a:ext>
            </a:extLst>
          </p:cNvPr>
          <p:cNvCxnSpPr>
            <a:cxnSpLocks/>
          </p:cNvCxnSpPr>
          <p:nvPr/>
        </p:nvCxnSpPr>
        <p:spPr>
          <a:xfrm>
            <a:off x="1003300" y="3623733"/>
            <a:ext cx="10185400" cy="0"/>
          </a:xfrm>
          <a:prstGeom prst="line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xmlns="" id="{61D63D1D-166B-4982-AA78-3EBC0D269EB0}"/>
              </a:ext>
            </a:extLst>
          </p:cNvPr>
          <p:cNvSpPr txBox="1"/>
          <p:nvPr/>
        </p:nvSpPr>
        <p:spPr>
          <a:xfrm>
            <a:off x="1348555" y="2608070"/>
            <a:ext cx="94949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ja-JP" altLang="en-US" sz="6000" b="1" spc="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背景及びビジネスゴール</a:t>
            </a:r>
            <a:endParaRPr lang="ja-JP" altLang="en-US" sz="6000" b="1" spc="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xmlns="" id="{D06BE956-13D7-4A23-B271-AE03FB0E26E2}"/>
              </a:ext>
            </a:extLst>
          </p:cNvPr>
          <p:cNvSpPr/>
          <p:nvPr/>
        </p:nvSpPr>
        <p:spPr>
          <a:xfrm>
            <a:off x="3542546" y="3953591"/>
            <a:ext cx="4441151" cy="68580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</a:rPr>
              <a:t>～子育て</a:t>
            </a:r>
            <a:r>
              <a:rPr lang="en-US" altLang="ja-JP" sz="2000" b="1" dirty="0" smtClean="0">
                <a:solidFill>
                  <a:schemeClr val="bg1"/>
                </a:solidFill>
              </a:rPr>
              <a:t>PF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～</a:t>
            </a:r>
            <a:endParaRPr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xmlns="" id="{8B457337-CED5-4EE8-9B6B-E0B53E1C263F}"/>
              </a:ext>
            </a:extLst>
          </p:cNvPr>
          <p:cNvSpPr txBox="1"/>
          <p:nvPr/>
        </p:nvSpPr>
        <p:spPr>
          <a:xfrm>
            <a:off x="3867668" y="2078158"/>
            <a:ext cx="44566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ja-JP" altLang="en-US" sz="2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デジタル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市</a:t>
            </a:r>
            <a:r>
              <a:rPr lang="ja-JP" altLang="en-US" sz="2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役所運用支援業務委託</a:t>
            </a:r>
            <a:r>
              <a:rPr lang="en-US" altLang="ja-JP" sz="2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RFI</a:t>
            </a:r>
            <a:endParaRPr lang="ja-JP" altLang="en-US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823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FB8F7AA-8ECD-4C94-80CB-C152E24A2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658A34-7B43-4F61-8620-C1E0906DF32C}" type="slidenum">
              <a:rPr lang="ja-JP" altLang="en-US" smtClean="0"/>
              <a:pPr/>
              <a:t>10</a:t>
            </a:fld>
            <a:endParaRPr lang="ja-JP" altLang="en-US"/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xmlns="" id="{1B5424C4-81C2-4144-BED0-47BCE565487C}"/>
              </a:ext>
            </a:extLst>
          </p:cNvPr>
          <p:cNvCxnSpPr>
            <a:cxnSpLocks/>
          </p:cNvCxnSpPr>
          <p:nvPr/>
        </p:nvCxnSpPr>
        <p:spPr>
          <a:xfrm>
            <a:off x="266700" y="465221"/>
            <a:ext cx="1165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901F088A-681F-4C9B-B083-F255C4437E65}"/>
              </a:ext>
            </a:extLst>
          </p:cNvPr>
          <p:cNvSpPr txBox="1"/>
          <p:nvPr/>
        </p:nvSpPr>
        <p:spPr>
          <a:xfrm>
            <a:off x="377190" y="118330"/>
            <a:ext cx="11598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なぜこんなことが起こるのか</a:t>
            </a:r>
            <a:r>
              <a:rPr lang="ja-JP" altLang="en-US" sz="2000" b="1" noProof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？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xmlns="" id="{CBC59A6D-F97F-4F62-A90E-B1C18AF725FD}"/>
              </a:ext>
            </a:extLst>
          </p:cNvPr>
          <p:cNvSpPr/>
          <p:nvPr/>
        </p:nvSpPr>
        <p:spPr>
          <a:xfrm>
            <a:off x="266700" y="152399"/>
            <a:ext cx="110490" cy="3128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79720" y="2212996"/>
            <a:ext cx="939338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ja-JP" altLang="en-US" sz="5400" dirty="0" smtClean="0"/>
              <a:t>縦割の情報提供</a:t>
            </a:r>
            <a:endParaRPr lang="en-US" altLang="ja-JP" sz="5400" dirty="0" smtClean="0"/>
          </a:p>
          <a:p>
            <a:pPr marL="342900" indent="-342900">
              <a:buFont typeface="+mj-lt"/>
              <a:buAutoNum type="arabicPeriod"/>
            </a:pPr>
            <a:endParaRPr lang="en-US" altLang="ja-JP" sz="5400" dirty="0"/>
          </a:p>
          <a:p>
            <a:pPr marL="342900" indent="-342900">
              <a:buFont typeface="+mj-lt"/>
              <a:buAutoNum type="arabicPeriod"/>
            </a:pPr>
            <a:r>
              <a:rPr kumimoji="1" lang="ja-JP" altLang="en-US" sz="5400" dirty="0" smtClean="0"/>
              <a:t>縦割のシステム導入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37169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658A34-7B43-4F61-8620-C1E0906DF32C}" type="slidenum">
              <a:rPr lang="ja-JP" altLang="en-US" smtClean="0"/>
              <a:pPr/>
              <a:t>11</a:t>
            </a:fld>
            <a:endParaRPr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/>
          <a:srcRect l="40364" t="23421" r="28181" b="5271"/>
          <a:stretch/>
        </p:blipFill>
        <p:spPr>
          <a:xfrm>
            <a:off x="847899" y="812113"/>
            <a:ext cx="3834939" cy="4887884"/>
          </a:xfrm>
          <a:prstGeom prst="rect">
            <a:avLst/>
          </a:prstGeom>
        </p:spPr>
      </p:pic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xmlns="" id="{1B5424C4-81C2-4144-BED0-47BCE565487C}"/>
              </a:ext>
            </a:extLst>
          </p:cNvPr>
          <p:cNvCxnSpPr>
            <a:cxnSpLocks/>
          </p:cNvCxnSpPr>
          <p:nvPr/>
        </p:nvCxnSpPr>
        <p:spPr>
          <a:xfrm>
            <a:off x="266700" y="465221"/>
            <a:ext cx="1165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901F088A-681F-4C9B-B083-F255C4437E65}"/>
              </a:ext>
            </a:extLst>
          </p:cNvPr>
          <p:cNvSpPr txBox="1"/>
          <p:nvPr/>
        </p:nvSpPr>
        <p:spPr>
          <a:xfrm>
            <a:off x="377190" y="118330"/>
            <a:ext cx="11598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000" b="1" noProof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縦割の情報提供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xmlns="" id="{CBC59A6D-F97F-4F62-A90E-B1C18AF725FD}"/>
              </a:ext>
            </a:extLst>
          </p:cNvPr>
          <p:cNvSpPr/>
          <p:nvPr/>
        </p:nvSpPr>
        <p:spPr>
          <a:xfrm>
            <a:off x="266700" y="152399"/>
            <a:ext cx="110490" cy="3128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四角形吹き出し 6"/>
          <p:cNvSpPr/>
          <p:nvPr/>
        </p:nvSpPr>
        <p:spPr>
          <a:xfrm>
            <a:off x="5268191" y="2113055"/>
            <a:ext cx="6248400" cy="2286000"/>
          </a:xfrm>
          <a:prstGeom prst="wedgeRectCallout">
            <a:avLst>
              <a:gd name="adj1" fmla="val -57753"/>
              <a:gd name="adj2" fmla="val 509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b="1" dirty="0" smtClean="0">
                <a:solidFill>
                  <a:schemeClr val="tx1"/>
                </a:solidFill>
              </a:rPr>
              <a:t>言葉の羅列と、統一感のない見出し</a:t>
            </a:r>
            <a:endParaRPr kumimoji="1" lang="en-US" altLang="ja-JP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833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658A34-7B43-4F61-8620-C1E0906DF32C}" type="slidenum">
              <a:rPr lang="ja-JP" altLang="en-US" smtClean="0"/>
              <a:pPr/>
              <a:t>12</a:t>
            </a:fld>
            <a:endParaRPr lang="ja-JP" altLang="en-US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xmlns="" id="{1B5424C4-81C2-4144-BED0-47BCE565487C}"/>
              </a:ext>
            </a:extLst>
          </p:cNvPr>
          <p:cNvCxnSpPr>
            <a:cxnSpLocks/>
          </p:cNvCxnSpPr>
          <p:nvPr/>
        </p:nvCxnSpPr>
        <p:spPr>
          <a:xfrm>
            <a:off x="266700" y="465221"/>
            <a:ext cx="1165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901F088A-681F-4C9B-B083-F255C4437E65}"/>
              </a:ext>
            </a:extLst>
          </p:cNvPr>
          <p:cNvSpPr txBox="1"/>
          <p:nvPr/>
        </p:nvSpPr>
        <p:spPr>
          <a:xfrm>
            <a:off x="377190" y="118330"/>
            <a:ext cx="11598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000" b="1" noProof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縦割の情報提供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xmlns="" id="{CBC59A6D-F97F-4F62-A90E-B1C18AF725FD}"/>
              </a:ext>
            </a:extLst>
          </p:cNvPr>
          <p:cNvSpPr/>
          <p:nvPr/>
        </p:nvSpPr>
        <p:spPr>
          <a:xfrm>
            <a:off x="266700" y="152399"/>
            <a:ext cx="110490" cy="3128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2"/>
          <a:srcRect l="39773" t="14528" r="28409" b="5028"/>
          <a:stretch/>
        </p:blipFill>
        <p:spPr>
          <a:xfrm>
            <a:off x="775855" y="748603"/>
            <a:ext cx="3879274" cy="5514109"/>
          </a:xfrm>
          <a:prstGeom prst="rect">
            <a:avLst/>
          </a:prstGeom>
        </p:spPr>
      </p:pic>
      <p:sp>
        <p:nvSpPr>
          <p:cNvPr id="10" name="四角形吹き出し 9"/>
          <p:cNvSpPr/>
          <p:nvPr/>
        </p:nvSpPr>
        <p:spPr>
          <a:xfrm>
            <a:off x="5351318" y="2550150"/>
            <a:ext cx="6248400" cy="2286000"/>
          </a:xfrm>
          <a:prstGeom prst="wedgeRectCallout">
            <a:avLst>
              <a:gd name="adj1" fmla="val -57753"/>
              <a:gd name="adj2" fmla="val 509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b="1" dirty="0" smtClean="0">
                <a:solidFill>
                  <a:schemeClr val="tx1"/>
                </a:solidFill>
              </a:rPr>
              <a:t>子育て企画課で相談窓口をまとめたページを作っていますが、同じような窓口があったり、網羅性や継続性に課題があります。</a:t>
            </a:r>
            <a:endParaRPr kumimoji="1" lang="en-US" altLang="ja-JP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557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658A34-7B43-4F61-8620-C1E0906DF32C}" type="slidenum">
              <a:rPr lang="ja-JP" altLang="en-US" smtClean="0"/>
              <a:pPr/>
              <a:t>13</a:t>
            </a:fld>
            <a:endParaRPr lang="ja-JP" altLang="en-US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xmlns="" id="{1B5424C4-81C2-4144-BED0-47BCE565487C}"/>
              </a:ext>
            </a:extLst>
          </p:cNvPr>
          <p:cNvCxnSpPr>
            <a:cxnSpLocks/>
          </p:cNvCxnSpPr>
          <p:nvPr/>
        </p:nvCxnSpPr>
        <p:spPr>
          <a:xfrm>
            <a:off x="266700" y="465221"/>
            <a:ext cx="1165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901F088A-681F-4C9B-B083-F255C4437E65}"/>
              </a:ext>
            </a:extLst>
          </p:cNvPr>
          <p:cNvSpPr txBox="1"/>
          <p:nvPr/>
        </p:nvSpPr>
        <p:spPr>
          <a:xfrm>
            <a:off x="377190" y="118330"/>
            <a:ext cx="11598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000" b="1" noProof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縦割のシステム導入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xmlns="" id="{CBC59A6D-F97F-4F62-A90E-B1C18AF725FD}"/>
              </a:ext>
            </a:extLst>
          </p:cNvPr>
          <p:cNvSpPr/>
          <p:nvPr/>
        </p:nvSpPr>
        <p:spPr>
          <a:xfrm>
            <a:off x="266700" y="152399"/>
            <a:ext cx="110490" cy="3128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2532" y="4801041"/>
            <a:ext cx="2249843" cy="1691834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077" y="695181"/>
            <a:ext cx="1647945" cy="2031312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886691" y="3297382"/>
            <a:ext cx="1579418" cy="1302327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 smtClean="0">
                <a:solidFill>
                  <a:schemeClr val="tx1"/>
                </a:solidFill>
              </a:rPr>
              <a:t>HP</a:t>
            </a:r>
            <a:endParaRPr kumimoji="1" lang="ja-JP" altLang="en-US" sz="2800" b="1" dirty="0" smtClean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2858821" y="3297381"/>
            <a:ext cx="1685470" cy="1302327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tx1"/>
                </a:solidFill>
              </a:rPr>
              <a:t>電子</a:t>
            </a:r>
            <a:endParaRPr lang="en-US" altLang="ja-JP" sz="28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800" b="1" dirty="0" smtClean="0">
                <a:solidFill>
                  <a:schemeClr val="tx1"/>
                </a:solidFill>
              </a:rPr>
              <a:t>申請</a:t>
            </a:r>
            <a:endParaRPr kumimoji="1" lang="ja-JP" altLang="en-US" sz="2800" b="1" dirty="0" smtClean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4937003" y="3297380"/>
            <a:ext cx="1685470" cy="1302327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 smtClean="0">
                <a:solidFill>
                  <a:schemeClr val="tx1"/>
                </a:solidFill>
              </a:rPr>
              <a:t>LIN</a:t>
            </a:r>
            <a:r>
              <a:rPr lang="en-US" altLang="ja-JP" sz="2800" b="1" dirty="0">
                <a:solidFill>
                  <a:schemeClr val="tx1"/>
                </a:solidFill>
              </a:rPr>
              <a:t>E</a:t>
            </a:r>
            <a:endParaRPr lang="en-US" altLang="ja-JP" sz="2800" b="1" dirty="0" smtClean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7082375" y="3297380"/>
            <a:ext cx="1685470" cy="1302327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tx1"/>
                </a:solidFill>
              </a:rPr>
              <a:t>電話</a:t>
            </a:r>
            <a:endParaRPr lang="en-US" altLang="ja-JP" sz="2800" b="1" dirty="0" smtClean="0">
              <a:solidFill>
                <a:schemeClr val="tx1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9227747" y="3280155"/>
            <a:ext cx="1685470" cy="1302327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 smtClean="0">
                <a:solidFill>
                  <a:schemeClr val="tx1"/>
                </a:solidFill>
              </a:rPr>
              <a:t>WEB</a:t>
            </a:r>
            <a:endParaRPr lang="en-US" altLang="ja-JP" sz="28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2800" b="1" dirty="0" smtClean="0">
                <a:solidFill>
                  <a:schemeClr val="tx1"/>
                </a:solidFill>
              </a:rPr>
              <a:t>面談</a:t>
            </a:r>
            <a:endParaRPr lang="en-US" altLang="ja-JP" sz="2800" b="1" dirty="0" smtClean="0">
              <a:solidFill>
                <a:schemeClr val="tx1"/>
              </a:solidFill>
            </a:endParaRPr>
          </a:p>
        </p:txBody>
      </p:sp>
      <p:cxnSp>
        <p:nvCxnSpPr>
          <p:cNvPr id="16" name="直線コネクタ 15"/>
          <p:cNvCxnSpPr>
            <a:stCxn id="11" idx="2"/>
          </p:cNvCxnSpPr>
          <p:nvPr/>
        </p:nvCxnSpPr>
        <p:spPr>
          <a:xfrm flipH="1">
            <a:off x="1676400" y="2726493"/>
            <a:ext cx="4118650" cy="570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11" idx="2"/>
          </p:cNvCxnSpPr>
          <p:nvPr/>
        </p:nvCxnSpPr>
        <p:spPr>
          <a:xfrm flipH="1">
            <a:off x="3818437" y="2726493"/>
            <a:ext cx="1976613" cy="4937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11" idx="2"/>
            <a:endCxn id="13" idx="0"/>
          </p:cNvCxnSpPr>
          <p:nvPr/>
        </p:nvCxnSpPr>
        <p:spPr>
          <a:xfrm flipH="1">
            <a:off x="5779738" y="2726493"/>
            <a:ext cx="15312" cy="570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>
            <a:stCxn id="11" idx="2"/>
          </p:cNvCxnSpPr>
          <p:nvPr/>
        </p:nvCxnSpPr>
        <p:spPr>
          <a:xfrm>
            <a:off x="5795050" y="2726493"/>
            <a:ext cx="1976612" cy="570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stCxn id="11" idx="2"/>
            <a:endCxn id="15" idx="0"/>
          </p:cNvCxnSpPr>
          <p:nvPr/>
        </p:nvCxnSpPr>
        <p:spPr>
          <a:xfrm>
            <a:off x="5795050" y="2726493"/>
            <a:ext cx="4275432" cy="553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stCxn id="3" idx="2"/>
          </p:cNvCxnSpPr>
          <p:nvPr/>
        </p:nvCxnSpPr>
        <p:spPr>
          <a:xfrm>
            <a:off x="1676400" y="4599709"/>
            <a:ext cx="3294677" cy="10472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12" idx="2"/>
          </p:cNvCxnSpPr>
          <p:nvPr/>
        </p:nvCxnSpPr>
        <p:spPr>
          <a:xfrm>
            <a:off x="3701556" y="4599708"/>
            <a:ext cx="1269521" cy="1047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>
            <a:stCxn id="13" idx="2"/>
          </p:cNvCxnSpPr>
          <p:nvPr/>
        </p:nvCxnSpPr>
        <p:spPr>
          <a:xfrm flipH="1">
            <a:off x="5726712" y="4599707"/>
            <a:ext cx="53026" cy="201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8" idx="3"/>
            <a:endCxn id="14" idx="2"/>
          </p:cNvCxnSpPr>
          <p:nvPr/>
        </p:nvCxnSpPr>
        <p:spPr>
          <a:xfrm flipV="1">
            <a:off x="7082375" y="4599707"/>
            <a:ext cx="842735" cy="104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stCxn id="8" idx="3"/>
          </p:cNvCxnSpPr>
          <p:nvPr/>
        </p:nvCxnSpPr>
        <p:spPr>
          <a:xfrm flipV="1">
            <a:off x="7082375" y="4582482"/>
            <a:ext cx="2988107" cy="1064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015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658A34-7B43-4F61-8620-C1E0906DF32C}" type="slidenum">
              <a:rPr lang="ja-JP" altLang="en-US" smtClean="0"/>
              <a:pPr/>
              <a:t>14</a:t>
            </a:fld>
            <a:endParaRPr lang="ja-JP" altLang="en-US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xmlns="" id="{1B5424C4-81C2-4144-BED0-47BCE565487C}"/>
              </a:ext>
            </a:extLst>
          </p:cNvPr>
          <p:cNvCxnSpPr>
            <a:cxnSpLocks/>
          </p:cNvCxnSpPr>
          <p:nvPr/>
        </p:nvCxnSpPr>
        <p:spPr>
          <a:xfrm>
            <a:off x="266700" y="465221"/>
            <a:ext cx="1165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901F088A-681F-4C9B-B083-F255C4437E65}"/>
              </a:ext>
            </a:extLst>
          </p:cNvPr>
          <p:cNvSpPr txBox="1"/>
          <p:nvPr/>
        </p:nvSpPr>
        <p:spPr>
          <a:xfrm>
            <a:off x="377190" y="118330"/>
            <a:ext cx="11598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000" b="1" dirty="0">
                <a:latin typeface="游ゴシック" panose="020B0400000000000000" pitchFamily="50" charset="-128"/>
              </a:rPr>
              <a:t>縦割のシステム導入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xmlns="" id="{CBC59A6D-F97F-4F62-A90E-B1C18AF725FD}"/>
              </a:ext>
            </a:extLst>
          </p:cNvPr>
          <p:cNvSpPr/>
          <p:nvPr/>
        </p:nvSpPr>
        <p:spPr>
          <a:xfrm>
            <a:off x="266700" y="152399"/>
            <a:ext cx="110490" cy="3128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2532" y="4801041"/>
            <a:ext cx="2249843" cy="1691834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077" y="695181"/>
            <a:ext cx="1647945" cy="2031312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886691" y="3297382"/>
            <a:ext cx="1579418" cy="1302327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 smtClean="0">
                <a:solidFill>
                  <a:schemeClr val="tx1"/>
                </a:solidFill>
              </a:rPr>
              <a:t>HP</a:t>
            </a:r>
            <a:endParaRPr kumimoji="1" lang="ja-JP" altLang="en-US" sz="2800" b="1" dirty="0" smtClean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2858821" y="3297381"/>
            <a:ext cx="1685470" cy="1302327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tx1"/>
                </a:solidFill>
              </a:rPr>
              <a:t>電子</a:t>
            </a:r>
            <a:endParaRPr lang="en-US" altLang="ja-JP" sz="28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800" b="1" dirty="0" smtClean="0">
                <a:solidFill>
                  <a:schemeClr val="tx1"/>
                </a:solidFill>
              </a:rPr>
              <a:t>申請</a:t>
            </a:r>
            <a:endParaRPr kumimoji="1" lang="ja-JP" altLang="en-US" sz="2800" b="1" dirty="0" smtClean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4937003" y="3297380"/>
            <a:ext cx="1685470" cy="1302327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 smtClean="0">
                <a:solidFill>
                  <a:schemeClr val="tx1"/>
                </a:solidFill>
              </a:rPr>
              <a:t>LIN</a:t>
            </a:r>
            <a:r>
              <a:rPr lang="en-US" altLang="ja-JP" sz="2800" b="1" dirty="0">
                <a:solidFill>
                  <a:schemeClr val="tx1"/>
                </a:solidFill>
              </a:rPr>
              <a:t>E</a:t>
            </a:r>
            <a:endParaRPr lang="en-US" altLang="ja-JP" sz="2800" b="1" dirty="0" smtClean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7082375" y="3297380"/>
            <a:ext cx="1685470" cy="1302327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tx1"/>
                </a:solidFill>
              </a:rPr>
              <a:t>電話</a:t>
            </a:r>
            <a:endParaRPr lang="en-US" altLang="ja-JP" sz="2800" b="1" dirty="0" smtClean="0">
              <a:solidFill>
                <a:schemeClr val="tx1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9227747" y="3280155"/>
            <a:ext cx="1685470" cy="1302327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 smtClean="0">
                <a:solidFill>
                  <a:schemeClr val="tx1"/>
                </a:solidFill>
              </a:rPr>
              <a:t>WEB</a:t>
            </a:r>
            <a:endParaRPr lang="en-US" altLang="ja-JP" sz="28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2800" b="1" dirty="0" smtClean="0">
                <a:solidFill>
                  <a:schemeClr val="tx1"/>
                </a:solidFill>
              </a:rPr>
              <a:t>面談</a:t>
            </a:r>
            <a:endParaRPr lang="en-US" altLang="ja-JP" sz="2800" b="1" dirty="0" smtClean="0">
              <a:solidFill>
                <a:schemeClr val="tx1"/>
              </a:solidFill>
            </a:endParaRPr>
          </a:p>
        </p:txBody>
      </p:sp>
      <p:cxnSp>
        <p:nvCxnSpPr>
          <p:cNvPr id="16" name="直線コネクタ 15"/>
          <p:cNvCxnSpPr>
            <a:stCxn id="11" idx="2"/>
          </p:cNvCxnSpPr>
          <p:nvPr/>
        </p:nvCxnSpPr>
        <p:spPr>
          <a:xfrm flipH="1">
            <a:off x="1676400" y="2726493"/>
            <a:ext cx="4118650" cy="570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11" idx="2"/>
          </p:cNvCxnSpPr>
          <p:nvPr/>
        </p:nvCxnSpPr>
        <p:spPr>
          <a:xfrm flipH="1">
            <a:off x="3818437" y="2726493"/>
            <a:ext cx="1976613" cy="4937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11" idx="2"/>
            <a:endCxn id="13" idx="0"/>
          </p:cNvCxnSpPr>
          <p:nvPr/>
        </p:nvCxnSpPr>
        <p:spPr>
          <a:xfrm flipH="1">
            <a:off x="5779738" y="2726493"/>
            <a:ext cx="15312" cy="570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>
            <a:stCxn id="11" idx="2"/>
          </p:cNvCxnSpPr>
          <p:nvPr/>
        </p:nvCxnSpPr>
        <p:spPr>
          <a:xfrm>
            <a:off x="5795050" y="2726493"/>
            <a:ext cx="1976612" cy="570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stCxn id="11" idx="2"/>
            <a:endCxn id="15" idx="0"/>
          </p:cNvCxnSpPr>
          <p:nvPr/>
        </p:nvCxnSpPr>
        <p:spPr>
          <a:xfrm>
            <a:off x="5795050" y="2726493"/>
            <a:ext cx="4275432" cy="553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stCxn id="3" idx="2"/>
          </p:cNvCxnSpPr>
          <p:nvPr/>
        </p:nvCxnSpPr>
        <p:spPr>
          <a:xfrm>
            <a:off x="1676400" y="4599709"/>
            <a:ext cx="3294677" cy="10472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12" idx="2"/>
            <a:endCxn id="8" idx="1"/>
          </p:cNvCxnSpPr>
          <p:nvPr/>
        </p:nvCxnSpPr>
        <p:spPr>
          <a:xfrm>
            <a:off x="3701556" y="4599708"/>
            <a:ext cx="1130976" cy="1047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>
            <a:stCxn id="13" idx="2"/>
          </p:cNvCxnSpPr>
          <p:nvPr/>
        </p:nvCxnSpPr>
        <p:spPr>
          <a:xfrm flipH="1">
            <a:off x="5726712" y="4599707"/>
            <a:ext cx="53026" cy="201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8" idx="3"/>
            <a:endCxn id="14" idx="2"/>
          </p:cNvCxnSpPr>
          <p:nvPr/>
        </p:nvCxnSpPr>
        <p:spPr>
          <a:xfrm flipV="1">
            <a:off x="7082375" y="4599707"/>
            <a:ext cx="842735" cy="104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stCxn id="8" idx="3"/>
          </p:cNvCxnSpPr>
          <p:nvPr/>
        </p:nvCxnSpPr>
        <p:spPr>
          <a:xfrm flipV="1">
            <a:off x="7082375" y="4582482"/>
            <a:ext cx="2988107" cy="1064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角丸四角形 6"/>
          <p:cNvSpPr/>
          <p:nvPr/>
        </p:nvSpPr>
        <p:spPr>
          <a:xfrm>
            <a:off x="377190" y="1524000"/>
            <a:ext cx="11066665" cy="4122958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</a:rPr>
              <a:t>職員も市民も、</a:t>
            </a:r>
            <a:r>
              <a:rPr kumimoji="1" lang="ja-JP" altLang="en-US" sz="2800" b="1" u="sng" dirty="0" smtClean="0">
                <a:solidFill>
                  <a:schemeClr val="tx1"/>
                </a:solidFill>
              </a:rPr>
              <a:t>一つの欲求を達成</a:t>
            </a:r>
            <a:r>
              <a:rPr kumimoji="1" lang="ja-JP" altLang="en-US" sz="2800" b="1" dirty="0" smtClean="0">
                <a:solidFill>
                  <a:schemeClr val="tx1"/>
                </a:solidFill>
              </a:rPr>
              <a:t>するのに</a:t>
            </a:r>
            <a:endParaRPr kumimoji="1" lang="en-US" altLang="ja-JP" sz="28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</a:rPr>
              <a:t>色んなサービスにアクセスしないといけません。</a:t>
            </a:r>
            <a:endParaRPr kumimoji="1" lang="en-US" altLang="ja-JP" sz="28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28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2800" b="1" dirty="0" smtClean="0">
                <a:solidFill>
                  <a:schemeClr val="tx1"/>
                </a:solidFill>
              </a:rPr>
              <a:t>システム間連携もありませんので、</a:t>
            </a:r>
            <a:endParaRPr lang="en-US" altLang="ja-JP" sz="28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800" b="1" dirty="0" smtClean="0">
                <a:solidFill>
                  <a:schemeClr val="tx1"/>
                </a:solidFill>
              </a:rPr>
              <a:t>何回も同じ情報の入力が必要になります。</a:t>
            </a:r>
            <a:endParaRPr kumimoji="1" lang="ja-JP" altLang="en-US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094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658A34-7B43-4F61-8620-C1E0906DF32C}" type="slidenum">
              <a:rPr lang="ja-JP" altLang="en-US" smtClean="0"/>
              <a:pPr/>
              <a:t>15</a:t>
            </a:fld>
            <a:endParaRPr lang="ja-JP" altLang="en-US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xmlns="" id="{1B5424C4-81C2-4144-BED0-47BCE565487C}"/>
              </a:ext>
            </a:extLst>
          </p:cNvPr>
          <p:cNvCxnSpPr>
            <a:cxnSpLocks/>
          </p:cNvCxnSpPr>
          <p:nvPr/>
        </p:nvCxnSpPr>
        <p:spPr>
          <a:xfrm>
            <a:off x="266700" y="465221"/>
            <a:ext cx="1165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901F088A-681F-4C9B-B083-F255C4437E65}"/>
              </a:ext>
            </a:extLst>
          </p:cNvPr>
          <p:cNvSpPr txBox="1"/>
          <p:nvPr/>
        </p:nvSpPr>
        <p:spPr>
          <a:xfrm>
            <a:off x="377190" y="118330"/>
            <a:ext cx="11598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000" b="1" dirty="0"/>
              <a:t>一つの</a:t>
            </a:r>
            <a:r>
              <a:rPr lang="ja-JP" altLang="en-US" sz="2000" b="1" dirty="0" smtClean="0"/>
              <a:t>欲求を達成</a:t>
            </a:r>
            <a:endParaRPr lang="ja-JP" altLang="en-US" sz="2000" b="1" dirty="0">
              <a:latin typeface="游ゴシック" panose="020B04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xmlns="" id="{CBC59A6D-F97F-4F62-A90E-B1C18AF725FD}"/>
              </a:ext>
            </a:extLst>
          </p:cNvPr>
          <p:cNvSpPr/>
          <p:nvPr/>
        </p:nvSpPr>
        <p:spPr>
          <a:xfrm>
            <a:off x="266700" y="152399"/>
            <a:ext cx="110490" cy="3128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377190" y="2133600"/>
            <a:ext cx="2005792" cy="1995055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tx1"/>
                </a:solidFill>
              </a:rPr>
              <a:t>手続案内</a:t>
            </a:r>
            <a:endParaRPr kumimoji="1" lang="ja-JP" altLang="en-US" sz="2800" b="1" dirty="0" smtClean="0">
              <a:solidFill>
                <a:schemeClr val="tx1"/>
              </a:solidFill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2690899" y="2133600"/>
            <a:ext cx="2005792" cy="1995055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tx1"/>
                </a:solidFill>
              </a:rPr>
              <a:t>空き</a:t>
            </a:r>
            <a:r>
              <a:rPr lang="ja-JP" altLang="en-US" sz="2800" b="1" dirty="0">
                <a:solidFill>
                  <a:schemeClr val="tx1"/>
                </a:solidFill>
              </a:rPr>
              <a:t>状況</a:t>
            </a:r>
            <a:endParaRPr kumimoji="1" lang="ja-JP" altLang="en-US" sz="2800" b="1" dirty="0" smtClean="0">
              <a:solidFill>
                <a:schemeClr val="tx1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004608" y="2133600"/>
            <a:ext cx="2005792" cy="1995055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tx1"/>
                </a:solidFill>
              </a:rPr>
              <a:t>入所</a:t>
            </a:r>
            <a:endParaRPr lang="en-US" altLang="ja-JP" sz="28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800" b="1" dirty="0">
                <a:solidFill>
                  <a:schemeClr val="tx1"/>
                </a:solidFill>
              </a:rPr>
              <a:t>相談</a:t>
            </a:r>
            <a:endParaRPr kumimoji="1" lang="ja-JP" altLang="en-US" sz="2800" b="1" dirty="0" smtClean="0">
              <a:solidFill>
                <a:schemeClr val="tx1"/>
              </a:solidFill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7318317" y="2133599"/>
            <a:ext cx="2005792" cy="1995055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tx1"/>
                </a:solidFill>
              </a:rPr>
              <a:t>入所</a:t>
            </a:r>
            <a:endParaRPr lang="en-US" altLang="ja-JP" sz="28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800" b="1" dirty="0">
                <a:solidFill>
                  <a:schemeClr val="tx1"/>
                </a:solidFill>
              </a:rPr>
              <a:t>手続</a:t>
            </a:r>
            <a:endParaRPr kumimoji="1" lang="ja-JP" altLang="en-US" sz="2800" b="1" dirty="0" smtClean="0">
              <a:solidFill>
                <a:schemeClr val="tx1"/>
              </a:solidFill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9632026" y="2133599"/>
            <a:ext cx="2005792" cy="1995055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tx1"/>
                </a:solidFill>
              </a:rPr>
              <a:t>結果</a:t>
            </a:r>
            <a:endParaRPr lang="en-US" altLang="ja-JP" sz="28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800" b="1" dirty="0">
                <a:solidFill>
                  <a:schemeClr val="tx1"/>
                </a:solidFill>
              </a:rPr>
              <a:t>通知</a:t>
            </a:r>
            <a:endParaRPr lang="en-US" altLang="ja-JP" sz="2800" b="1" dirty="0" smtClean="0">
              <a:solidFill>
                <a:schemeClr val="tx1"/>
              </a:solidFill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701213" y="4285528"/>
            <a:ext cx="10612582" cy="1025236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800" b="1" dirty="0" smtClean="0">
              <a:solidFill>
                <a:schemeClr val="tx1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09902" y="951488"/>
            <a:ext cx="113330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+mn-ea"/>
              </a:rPr>
              <a:t>例えば保育園の入所申請なら</a:t>
            </a:r>
            <a:endParaRPr kumimoji="1" lang="en-US" altLang="ja-JP" sz="4000" b="1" dirty="0" smtClean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42110" y="5467637"/>
            <a:ext cx="922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できるだけ、ワンストップ（に見える）でサービス提供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58530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658A34-7B43-4F61-8620-C1E0906DF32C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98764" y="735365"/>
            <a:ext cx="1133301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>
                <a:latin typeface="+mn-ea"/>
              </a:rPr>
              <a:t>市民</a:t>
            </a:r>
            <a:r>
              <a:rPr lang="ja-JP" altLang="en-US" sz="6600" b="1" dirty="0" smtClean="0">
                <a:latin typeface="+mn-ea"/>
              </a:rPr>
              <a:t>と職員の接点がまとまり</a:t>
            </a:r>
            <a:endParaRPr lang="en-US" altLang="ja-JP" sz="6600" b="1" dirty="0" smtClean="0">
              <a:latin typeface="+mn-ea"/>
            </a:endParaRPr>
          </a:p>
          <a:p>
            <a:endParaRPr kumimoji="1" lang="en-US" altLang="ja-JP" sz="6600" b="1" dirty="0">
              <a:latin typeface="+mn-ea"/>
            </a:endParaRPr>
          </a:p>
          <a:p>
            <a:r>
              <a:rPr lang="ja-JP" altLang="en-US" sz="6600" b="1" dirty="0" smtClean="0">
                <a:latin typeface="+mn-ea"/>
              </a:rPr>
              <a:t>お互いの欲求が完結する</a:t>
            </a:r>
            <a:endParaRPr lang="en-US" altLang="ja-JP" sz="6600" b="1" dirty="0" smtClean="0">
              <a:latin typeface="+mn-ea"/>
            </a:endParaRPr>
          </a:p>
          <a:p>
            <a:endParaRPr kumimoji="1" lang="en-US" altLang="ja-JP" sz="6600" b="1" dirty="0">
              <a:latin typeface="+mn-ea"/>
            </a:endParaRPr>
          </a:p>
          <a:p>
            <a:r>
              <a:rPr lang="ja-JP" altLang="en-US" sz="6600" b="1" dirty="0" smtClean="0">
                <a:latin typeface="+mn-ea"/>
              </a:rPr>
              <a:t>そんなサービスを提供したい</a:t>
            </a:r>
            <a:endParaRPr kumimoji="1" lang="en-US" altLang="ja-JP" sz="6600" b="1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8395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658A34-7B43-4F61-8620-C1E0906DF32C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61000" y="466080"/>
            <a:ext cx="1133301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6600" b="1" dirty="0" smtClean="0">
                <a:latin typeface="+mn-ea"/>
              </a:rPr>
              <a:t>　それ</a:t>
            </a:r>
            <a:r>
              <a:rPr lang="ja-JP" altLang="en-US" sz="6600" b="1" dirty="0">
                <a:latin typeface="+mn-ea"/>
              </a:rPr>
              <a:t>が</a:t>
            </a:r>
            <a:endParaRPr lang="en-US" altLang="ja-JP" sz="6600" b="1" dirty="0">
              <a:latin typeface="+mn-ea"/>
            </a:endParaRPr>
          </a:p>
          <a:p>
            <a:pPr algn="ctr">
              <a:lnSpc>
                <a:spcPct val="200000"/>
              </a:lnSpc>
            </a:pPr>
            <a:r>
              <a:rPr kumimoji="1" lang="ja-JP" altLang="en-US" sz="7200" b="1" dirty="0" smtClean="0">
                <a:solidFill>
                  <a:srgbClr val="FF0000"/>
                </a:solidFill>
                <a:latin typeface="+mn-ea"/>
              </a:rPr>
              <a:t>デジタル市役所</a:t>
            </a:r>
            <a:endParaRPr kumimoji="1" lang="en-US" altLang="ja-JP" sz="7200" b="1" dirty="0" smtClean="0">
              <a:solidFill>
                <a:srgbClr val="FF0000"/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6600" b="1" dirty="0" smtClean="0">
                <a:latin typeface="+mn-ea"/>
              </a:rPr>
              <a:t>　　　　　　　　です！</a:t>
            </a:r>
            <a:endParaRPr kumimoji="1" lang="en-US" altLang="ja-JP" sz="6600" b="1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568848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658A34-7B43-4F61-8620-C1E0906DF32C}" type="slidenum">
              <a:rPr lang="ja-JP" altLang="en-US" smtClean="0"/>
              <a:pPr/>
              <a:t>18</a:t>
            </a:fld>
            <a:endParaRPr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49222"/>
            <a:ext cx="2693630" cy="2789013"/>
          </a:xfrm>
          <a:prstGeom prst="rect">
            <a:avLst/>
          </a:prstGeom>
        </p:spPr>
      </p:pic>
      <p:sp>
        <p:nvSpPr>
          <p:cNvPr id="4" name="角丸四角形 3"/>
          <p:cNvSpPr/>
          <p:nvPr/>
        </p:nvSpPr>
        <p:spPr>
          <a:xfrm>
            <a:off x="3036529" y="758212"/>
            <a:ext cx="8888771" cy="549489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</a:rPr>
              <a:t>その中のメインとなるのが</a:t>
            </a:r>
            <a:endParaRPr kumimoji="1" lang="en-US" altLang="ja-JP" sz="28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</a:rPr>
              <a:t>子育てプラットフォームです！</a:t>
            </a:r>
            <a:endParaRPr kumimoji="1" lang="en-US" altLang="ja-JP" sz="28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28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</a:rPr>
              <a:t>市民は悩んだときに子育て</a:t>
            </a:r>
            <a:r>
              <a:rPr kumimoji="1" lang="en-US" altLang="ja-JP" sz="2800" b="1" dirty="0" smtClean="0">
                <a:solidFill>
                  <a:schemeClr val="tx1"/>
                </a:solidFill>
              </a:rPr>
              <a:t>PF</a:t>
            </a:r>
            <a:r>
              <a:rPr kumimoji="1" lang="ja-JP" altLang="en-US" sz="2800" b="1" dirty="0" smtClean="0">
                <a:solidFill>
                  <a:schemeClr val="tx1"/>
                </a:solidFill>
              </a:rPr>
              <a:t>へ行けば、</a:t>
            </a:r>
            <a:endParaRPr kumimoji="1" lang="en-US" altLang="ja-JP" sz="28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</a:rPr>
              <a:t>やるべきことがすぐにわかる・届く。</a:t>
            </a:r>
            <a:endParaRPr kumimoji="1" lang="en-US" altLang="ja-JP" sz="28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28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</a:rPr>
              <a:t>来庁したり、何度も同じことを入力しないで、</a:t>
            </a:r>
            <a:endParaRPr kumimoji="1" lang="en-US" altLang="ja-JP" sz="28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</a:rPr>
              <a:t>簡単にやりたいことが完結できる。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xmlns="" id="{1B5424C4-81C2-4144-BED0-47BCE565487C}"/>
              </a:ext>
            </a:extLst>
          </p:cNvPr>
          <p:cNvCxnSpPr>
            <a:cxnSpLocks/>
          </p:cNvCxnSpPr>
          <p:nvPr/>
        </p:nvCxnSpPr>
        <p:spPr>
          <a:xfrm>
            <a:off x="266700" y="465221"/>
            <a:ext cx="1165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901F088A-681F-4C9B-B083-F255C4437E65}"/>
              </a:ext>
            </a:extLst>
          </p:cNvPr>
          <p:cNvSpPr txBox="1"/>
          <p:nvPr/>
        </p:nvSpPr>
        <p:spPr>
          <a:xfrm>
            <a:off x="377190" y="118330"/>
            <a:ext cx="11598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000" b="1" dirty="0" smtClean="0">
                <a:latin typeface="游ゴシック" panose="020B0400000000000000" pitchFamily="50" charset="-128"/>
              </a:rPr>
              <a:t>子育てプラットフォーム</a:t>
            </a:r>
            <a:endParaRPr lang="ja-JP" altLang="en-US" sz="2000" b="1" dirty="0">
              <a:latin typeface="游ゴシック" panose="020B04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xmlns="" id="{CBC59A6D-F97F-4F62-A90E-B1C18AF725FD}"/>
              </a:ext>
            </a:extLst>
          </p:cNvPr>
          <p:cNvSpPr/>
          <p:nvPr/>
        </p:nvSpPr>
        <p:spPr>
          <a:xfrm>
            <a:off x="266700" y="152399"/>
            <a:ext cx="110490" cy="3128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39893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658A34-7B43-4F61-8620-C1E0906DF32C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266700" y="865331"/>
            <a:ext cx="8888771" cy="549489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</a:rPr>
              <a:t>もちろん職員にもメリットがなければいけません。</a:t>
            </a:r>
            <a:endParaRPr kumimoji="1" lang="en-US" altLang="ja-JP" sz="28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28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</a:rPr>
              <a:t>何個もシステムにログインが不要で、</a:t>
            </a:r>
            <a:r>
              <a:rPr lang="ja-JP" altLang="en-US" sz="2800" b="1" dirty="0" smtClean="0">
                <a:solidFill>
                  <a:schemeClr val="tx1"/>
                </a:solidFill>
              </a:rPr>
              <a:t>やるべきことが明確に表示される。</a:t>
            </a:r>
            <a:endParaRPr lang="en-US" altLang="ja-JP" sz="2800" b="1" dirty="0">
              <a:solidFill>
                <a:schemeClr val="tx1"/>
              </a:solidFill>
            </a:endParaRPr>
          </a:p>
          <a:p>
            <a:pPr algn="ctr"/>
            <a:endParaRPr lang="en-US" altLang="ja-JP" sz="28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800" b="1" dirty="0" smtClean="0">
                <a:solidFill>
                  <a:schemeClr val="tx1"/>
                </a:solidFill>
              </a:rPr>
              <a:t>同じ問い合わせへの対応や単純なシステム入力作業など、人がやらなくてもいいことはシステムで自動化。</a:t>
            </a:r>
            <a:endParaRPr lang="en-US" altLang="ja-JP" sz="2800" b="1" dirty="0" smtClean="0">
              <a:solidFill>
                <a:schemeClr val="tx1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1818" y="3697017"/>
            <a:ext cx="2637513" cy="2379764"/>
          </a:xfrm>
          <a:prstGeom prst="rect">
            <a:avLst/>
          </a:prstGeom>
        </p:spPr>
      </p:pic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xmlns="" id="{1B5424C4-81C2-4144-BED0-47BCE565487C}"/>
              </a:ext>
            </a:extLst>
          </p:cNvPr>
          <p:cNvCxnSpPr>
            <a:cxnSpLocks/>
          </p:cNvCxnSpPr>
          <p:nvPr/>
        </p:nvCxnSpPr>
        <p:spPr>
          <a:xfrm>
            <a:off x="266700" y="465221"/>
            <a:ext cx="1165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901F088A-681F-4C9B-B083-F255C4437E65}"/>
              </a:ext>
            </a:extLst>
          </p:cNvPr>
          <p:cNvSpPr txBox="1"/>
          <p:nvPr/>
        </p:nvSpPr>
        <p:spPr>
          <a:xfrm>
            <a:off x="377190" y="118330"/>
            <a:ext cx="11598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000" b="1" dirty="0" smtClean="0">
                <a:latin typeface="游ゴシック" panose="020B0400000000000000" pitchFamily="50" charset="-128"/>
              </a:rPr>
              <a:t>子育てプラットフォーム</a:t>
            </a:r>
            <a:endParaRPr lang="ja-JP" altLang="en-US" sz="2000" b="1" dirty="0">
              <a:latin typeface="游ゴシック" panose="020B04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xmlns="" id="{CBC59A6D-F97F-4F62-A90E-B1C18AF725FD}"/>
              </a:ext>
            </a:extLst>
          </p:cNvPr>
          <p:cNvSpPr/>
          <p:nvPr/>
        </p:nvSpPr>
        <p:spPr>
          <a:xfrm>
            <a:off x="266700" y="152399"/>
            <a:ext cx="110490" cy="3128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593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658A34-7B43-4F61-8620-C1E0906DF32C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36573" y="1521330"/>
            <a:ext cx="858382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+mn-ea"/>
              </a:rPr>
              <a:t>藤沢市が</a:t>
            </a:r>
            <a:endParaRPr kumimoji="1" lang="en-US" altLang="ja-JP" sz="6600" b="1" dirty="0" smtClean="0">
              <a:latin typeface="+mn-ea"/>
            </a:endParaRPr>
          </a:p>
          <a:p>
            <a:endParaRPr lang="en-US" altLang="ja-JP" sz="6600" b="1" dirty="0">
              <a:latin typeface="+mn-ea"/>
            </a:endParaRPr>
          </a:p>
          <a:p>
            <a:r>
              <a:rPr kumimoji="1" lang="ja-JP" altLang="en-US" sz="6600" b="1" dirty="0" smtClean="0">
                <a:latin typeface="+mn-ea"/>
              </a:rPr>
              <a:t>現在抱える課題</a:t>
            </a:r>
            <a:endParaRPr kumimoji="1" lang="ja-JP" altLang="en-US" sz="6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324133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658A34-7B43-4F61-8620-C1E0906DF32C}" type="slidenum">
              <a:rPr lang="ja-JP" altLang="en-US" smtClean="0"/>
              <a:pPr/>
              <a:t>20</a:t>
            </a:fld>
            <a:endParaRPr lang="ja-JP" altLang="en-US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xmlns="" id="{1B5424C4-81C2-4144-BED0-47BCE565487C}"/>
              </a:ext>
            </a:extLst>
          </p:cNvPr>
          <p:cNvCxnSpPr>
            <a:cxnSpLocks/>
          </p:cNvCxnSpPr>
          <p:nvPr/>
        </p:nvCxnSpPr>
        <p:spPr>
          <a:xfrm>
            <a:off x="266700" y="465221"/>
            <a:ext cx="1165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901F088A-681F-4C9B-B083-F255C4437E65}"/>
              </a:ext>
            </a:extLst>
          </p:cNvPr>
          <p:cNvSpPr txBox="1"/>
          <p:nvPr/>
        </p:nvSpPr>
        <p:spPr>
          <a:xfrm>
            <a:off x="377190" y="118330"/>
            <a:ext cx="11598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000" b="1" dirty="0" smtClean="0">
                <a:latin typeface="游ゴシック" panose="020B0400000000000000" pitchFamily="50" charset="-128"/>
              </a:rPr>
              <a:t>導入</a:t>
            </a:r>
            <a:r>
              <a:rPr lang="ja-JP" altLang="en-US" sz="2000" b="1" dirty="0">
                <a:latin typeface="游ゴシック" panose="020B0400000000000000" pitchFamily="50" charset="-128"/>
              </a:rPr>
              <a:t>を</a:t>
            </a:r>
            <a:r>
              <a:rPr lang="ja-JP" altLang="en-US" sz="2000" b="1" dirty="0" smtClean="0">
                <a:latin typeface="游ゴシック" panose="020B0400000000000000" pitchFamily="50" charset="-128"/>
              </a:rPr>
              <a:t>検討している取り組み</a:t>
            </a:r>
            <a:endParaRPr lang="ja-JP" altLang="en-US" sz="2000" b="1" dirty="0">
              <a:latin typeface="游ゴシック" panose="020B04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xmlns="" id="{CBC59A6D-F97F-4F62-A90E-B1C18AF725FD}"/>
              </a:ext>
            </a:extLst>
          </p:cNvPr>
          <p:cNvSpPr/>
          <p:nvPr/>
        </p:nvSpPr>
        <p:spPr>
          <a:xfrm>
            <a:off x="266700" y="152399"/>
            <a:ext cx="110490" cy="3128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5950" y="1211357"/>
            <a:ext cx="104740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ja-JP" altLang="en-US" sz="2400" b="1" dirty="0" smtClean="0"/>
              <a:t>妊娠・出産伴走支援サービス</a:t>
            </a:r>
            <a:endParaRPr lang="en-US" altLang="ja-JP" sz="2400" b="1" dirty="0" smtClean="0"/>
          </a:p>
          <a:p>
            <a:pPr lvl="1"/>
            <a:r>
              <a:rPr lang="ja-JP" altLang="en-US" sz="2400" b="1" dirty="0" smtClean="0"/>
              <a:t>妊娠届時に会員登録してもらい、その後のサービス（面談予約・ギフト申請・アンケート・プッシュ通知）を一貫して提供</a:t>
            </a:r>
            <a:endParaRPr lang="en-US" altLang="ja-JP" sz="2400" b="1" dirty="0"/>
          </a:p>
          <a:p>
            <a:pPr marL="342900" indent="-342900">
              <a:buFont typeface="+mj-lt"/>
              <a:buAutoNum type="arabicPeriod"/>
            </a:pPr>
            <a:endParaRPr kumimoji="1" lang="en-US" altLang="ja-JP" sz="2400" b="1" dirty="0"/>
          </a:p>
          <a:p>
            <a:pPr marL="342900" indent="-342900">
              <a:buFont typeface="+mj-lt"/>
              <a:buAutoNum type="arabicPeriod"/>
            </a:pPr>
            <a:r>
              <a:rPr lang="ja-JP" altLang="en-US" sz="2400" b="1" dirty="0"/>
              <a:t>保育</a:t>
            </a:r>
            <a:r>
              <a:rPr lang="ja-JP" altLang="en-US" sz="2400" b="1" dirty="0" smtClean="0"/>
              <a:t>園の一時預かり・病児（病後児）サービス</a:t>
            </a:r>
            <a:endParaRPr lang="en-US" altLang="ja-JP" sz="2400" b="1" dirty="0" smtClean="0"/>
          </a:p>
          <a:p>
            <a:pPr lvl="1"/>
            <a:r>
              <a:rPr lang="ja-JP" altLang="en-US" sz="2400" b="1" dirty="0" smtClean="0"/>
              <a:t>施設面談、利用予約、支払い、施設の利用実績集計などを一貫して提供</a:t>
            </a:r>
            <a:endParaRPr lang="en-US" altLang="ja-JP" sz="2400" b="1" dirty="0" smtClean="0"/>
          </a:p>
          <a:p>
            <a:pPr lvl="1"/>
            <a:r>
              <a:rPr lang="ja-JP" altLang="en-US" sz="2400" b="1" dirty="0" smtClean="0"/>
              <a:t>（システム間連携を検討）</a:t>
            </a:r>
            <a:endParaRPr lang="en-US" altLang="ja-JP" sz="2400" b="1" dirty="0"/>
          </a:p>
          <a:p>
            <a:endParaRPr lang="en-US" altLang="ja-JP" sz="2400" b="1" dirty="0"/>
          </a:p>
          <a:p>
            <a:r>
              <a:rPr lang="en-US" altLang="ja-JP" sz="2400" b="1" dirty="0" smtClean="0"/>
              <a:t>3.</a:t>
            </a:r>
            <a:r>
              <a:rPr lang="ja-JP" altLang="en-US" sz="2400" b="1" dirty="0" smtClean="0"/>
              <a:t>汎用的相談予約システム</a:t>
            </a:r>
            <a:endParaRPr lang="en-US" altLang="ja-JP" sz="2400" b="1" dirty="0" smtClean="0"/>
          </a:p>
          <a:p>
            <a:endParaRPr lang="en-US" altLang="ja-JP" sz="2400" b="1" dirty="0"/>
          </a:p>
          <a:p>
            <a:r>
              <a:rPr lang="en-US" altLang="ja-JP" sz="2400" b="1" dirty="0" smtClean="0"/>
              <a:t>4.</a:t>
            </a:r>
            <a:r>
              <a:rPr lang="ja-JP" altLang="en-US" sz="2400" b="1" dirty="0" smtClean="0"/>
              <a:t>条件別プッシュ通知システム（月齢や地域ごとに、健診やイベントの情報をプッシュ）</a:t>
            </a:r>
            <a:endParaRPr lang="en-US" altLang="ja-JP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2708548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658A34-7B43-4F61-8620-C1E0906DF32C}" type="slidenum">
              <a:rPr lang="ja-JP" altLang="en-US" smtClean="0"/>
              <a:pPr/>
              <a:t>21</a:t>
            </a:fld>
            <a:endParaRPr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20436" y="1688756"/>
            <a:ext cx="1050174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 smtClean="0">
                <a:latin typeface="+mn-ea"/>
              </a:rPr>
              <a:t>とはいえ、完璧なサービスを一気に提供するのは困難です</a:t>
            </a:r>
            <a:r>
              <a:rPr lang="en-US" altLang="ja-JP" sz="6600" b="1" dirty="0" smtClean="0">
                <a:latin typeface="+mn-ea"/>
              </a:rPr>
              <a:t>…</a:t>
            </a:r>
            <a:r>
              <a:rPr lang="ja-JP" altLang="en-US" sz="6600" b="1" dirty="0" err="1" smtClean="0">
                <a:latin typeface="+mn-ea"/>
              </a:rPr>
              <a:t>なの</a:t>
            </a:r>
            <a:r>
              <a:rPr lang="ja-JP" altLang="en-US" sz="6600" b="1" dirty="0" smtClean="0">
                <a:latin typeface="+mn-ea"/>
              </a:rPr>
              <a:t>で</a:t>
            </a:r>
            <a:r>
              <a:rPr lang="en-US" altLang="ja-JP" sz="6600" b="1" dirty="0" smtClean="0">
                <a:latin typeface="+mn-ea"/>
              </a:rPr>
              <a:t>…</a:t>
            </a:r>
            <a:endParaRPr kumimoji="1" lang="ja-JP" altLang="en-US" sz="6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8608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658A34-7B43-4F61-8620-C1E0906DF32C}" type="slidenum">
              <a:rPr lang="ja-JP" altLang="en-US" smtClean="0"/>
              <a:pPr/>
              <a:t>22</a:t>
            </a:fld>
            <a:endParaRPr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36573" y="1688756"/>
            <a:ext cx="858382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+mn-ea"/>
              </a:rPr>
              <a:t>一気にやらない</a:t>
            </a:r>
            <a:endParaRPr kumimoji="1" lang="en-US" altLang="ja-JP" sz="6600" b="1" dirty="0" smtClean="0">
              <a:latin typeface="+mn-ea"/>
            </a:endParaRPr>
          </a:p>
          <a:p>
            <a:endParaRPr lang="en-US" altLang="ja-JP" sz="6600" b="1" dirty="0">
              <a:latin typeface="+mn-ea"/>
            </a:endParaRPr>
          </a:p>
          <a:p>
            <a:r>
              <a:rPr kumimoji="1" lang="ja-JP" altLang="en-US" sz="6600" b="1" dirty="0" smtClean="0">
                <a:latin typeface="+mn-ea"/>
              </a:rPr>
              <a:t>一貫してやる！！</a:t>
            </a:r>
            <a:endParaRPr kumimoji="1" lang="ja-JP" altLang="en-US" sz="6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1189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/>
          <p:cNvSpPr/>
          <p:nvPr/>
        </p:nvSpPr>
        <p:spPr>
          <a:xfrm>
            <a:off x="695460" y="2142202"/>
            <a:ext cx="7727324" cy="61387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デジタル市役所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695460" y="2756081"/>
            <a:ext cx="7727324" cy="167425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707947" y="2756081"/>
            <a:ext cx="1506828" cy="67472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</a:rPr>
              <a:t>インター</a:t>
            </a:r>
            <a:endParaRPr kumimoji="1" lang="en-US" altLang="ja-JP" sz="16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</a:rPr>
              <a:t>フェース群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695460" y="4379843"/>
            <a:ext cx="7727324" cy="167425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658A34-7B43-4F61-8620-C1E0906DF32C}" type="slidenum">
              <a:rPr lang="ja-JP" altLang="en-US" smtClean="0"/>
              <a:pPr/>
              <a:t>23</a:t>
            </a:fld>
            <a:endParaRPr lang="ja-JP" altLang="en-US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xmlns="" id="{1B5424C4-81C2-4144-BED0-47BCE565487C}"/>
              </a:ext>
            </a:extLst>
          </p:cNvPr>
          <p:cNvCxnSpPr>
            <a:cxnSpLocks/>
          </p:cNvCxnSpPr>
          <p:nvPr/>
        </p:nvCxnSpPr>
        <p:spPr>
          <a:xfrm>
            <a:off x="266700" y="465221"/>
            <a:ext cx="1165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901F088A-681F-4C9B-B083-F255C4437E65}"/>
              </a:ext>
            </a:extLst>
          </p:cNvPr>
          <p:cNvSpPr txBox="1"/>
          <p:nvPr/>
        </p:nvSpPr>
        <p:spPr>
          <a:xfrm>
            <a:off x="377190" y="118330"/>
            <a:ext cx="11598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ビジネスゴール（デジタル市役所実現イメージ）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xmlns="" id="{CBC59A6D-F97F-4F62-A90E-B1C18AF725FD}"/>
              </a:ext>
            </a:extLst>
          </p:cNvPr>
          <p:cNvSpPr/>
          <p:nvPr/>
        </p:nvSpPr>
        <p:spPr>
          <a:xfrm>
            <a:off x="266700" y="152399"/>
            <a:ext cx="110490" cy="3128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2296198" y="4530125"/>
            <a:ext cx="1358658" cy="581755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tx1"/>
                </a:solidFill>
              </a:rPr>
              <a:t>情報</a:t>
            </a:r>
            <a:endParaRPr kumimoji="1" lang="ja-JP" alt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2296196" y="5270399"/>
            <a:ext cx="1358659" cy="581755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solidFill>
                  <a:schemeClr val="tx1"/>
                </a:solidFill>
              </a:rPr>
              <a:t>手続</a:t>
            </a:r>
            <a:endParaRPr lang="en-US" altLang="ja-JP" sz="2400" b="1" dirty="0" smtClean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3813410" y="3059305"/>
            <a:ext cx="1288864" cy="660692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スマホ</a:t>
            </a:r>
            <a:endParaRPr lang="en-US" altLang="ja-JP" sz="2000" b="1" dirty="0" smtClean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5308788" y="3074172"/>
            <a:ext cx="1288864" cy="632617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電話</a:t>
            </a:r>
            <a:endParaRPr lang="en-US" altLang="ja-JP" sz="2000" b="1" dirty="0" smtClean="0">
              <a:solidFill>
                <a:schemeClr val="tx1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4043915" y="4539634"/>
            <a:ext cx="1424104" cy="608227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tx1"/>
                </a:solidFill>
              </a:rPr>
              <a:t>予約</a:t>
            </a:r>
            <a:endParaRPr lang="en-US" altLang="ja-JP" sz="2400" b="1" dirty="0" smtClean="0">
              <a:solidFill>
                <a:schemeClr val="tx1"/>
              </a:solidFill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6426" y="580253"/>
            <a:ext cx="1586519" cy="1431478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032" y="601209"/>
            <a:ext cx="1390590" cy="1439832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695460" y="4260193"/>
            <a:ext cx="1545465" cy="67472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</a:rPr>
              <a:t>サービス群</a:t>
            </a:r>
            <a:endParaRPr kumimoji="1" lang="ja-JP" altLang="en-US" sz="1600" b="1" dirty="0" smtClean="0">
              <a:solidFill>
                <a:schemeClr val="bg1"/>
              </a:solidFill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4043915" y="5257162"/>
            <a:ext cx="1424104" cy="608227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solidFill>
                  <a:schemeClr val="tx1"/>
                </a:solidFill>
              </a:rPr>
              <a:t>面談</a:t>
            </a:r>
            <a:endParaRPr lang="en-US" altLang="ja-JP" sz="2400" b="1" dirty="0" smtClean="0">
              <a:solidFill>
                <a:schemeClr val="tx1"/>
              </a:solidFill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5748269" y="5243927"/>
            <a:ext cx="1309352" cy="608227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tx1"/>
                </a:solidFill>
              </a:rPr>
              <a:t>通知</a:t>
            </a:r>
            <a:endParaRPr lang="en-US" altLang="ja-JP" sz="2400" b="1" dirty="0" smtClean="0">
              <a:solidFill>
                <a:schemeClr val="tx1"/>
              </a:solidFill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5748269" y="4541374"/>
            <a:ext cx="1309352" cy="608227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solidFill>
                  <a:schemeClr val="tx1"/>
                </a:solidFill>
              </a:rPr>
              <a:t>支払</a:t>
            </a:r>
            <a:endParaRPr lang="en-US" altLang="ja-JP" sz="2400" b="1" dirty="0" smtClean="0">
              <a:solidFill>
                <a:schemeClr val="tx1"/>
              </a:solidFill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2318032" y="3050553"/>
            <a:ext cx="1288864" cy="660692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b="1" dirty="0" smtClean="0">
                <a:solidFill>
                  <a:schemeClr val="tx1"/>
                </a:solidFill>
              </a:rPr>
              <a:t>P</a:t>
            </a:r>
            <a:r>
              <a:rPr lang="en-US" altLang="ja-JP" sz="2000" b="1" dirty="0">
                <a:solidFill>
                  <a:schemeClr val="tx1"/>
                </a:solidFill>
              </a:rPr>
              <a:t>C</a:t>
            </a:r>
            <a:endParaRPr lang="en-US" altLang="ja-JP" sz="2000" b="1" dirty="0" smtClean="0">
              <a:solidFill>
                <a:schemeClr val="tx1"/>
              </a:solidFill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6724847" y="3072618"/>
            <a:ext cx="1288864" cy="632617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メール</a:t>
            </a:r>
            <a:endParaRPr lang="en-US" altLang="ja-JP" sz="2000" b="1" dirty="0" smtClean="0">
              <a:solidFill>
                <a:schemeClr val="tx1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8659705" y="1321125"/>
            <a:ext cx="3295438" cy="497910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800" b="1" dirty="0" smtClean="0">
                <a:solidFill>
                  <a:schemeClr val="tx1"/>
                </a:solidFill>
              </a:rPr>
              <a:t>1.</a:t>
            </a:r>
            <a:r>
              <a:rPr kumimoji="1" lang="ja-JP" altLang="en-US" sz="2800" b="1" dirty="0" smtClean="0">
                <a:solidFill>
                  <a:schemeClr val="tx1"/>
                </a:solidFill>
              </a:rPr>
              <a:t>どこでも</a:t>
            </a:r>
            <a:endParaRPr lang="en-US" altLang="ja-JP" sz="2800" b="1" dirty="0">
              <a:solidFill>
                <a:schemeClr val="tx1"/>
              </a:solidFill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</a:rPr>
              <a:t>マルチインターフェース</a:t>
            </a:r>
            <a:endParaRPr lang="en-US" altLang="ja-JP" sz="1600" b="1" dirty="0" smtClean="0">
              <a:solidFill>
                <a:schemeClr val="tx1"/>
              </a:solidFill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</a:rPr>
              <a:t>シングルタッチポイント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  <a:p>
            <a:endParaRPr lang="en-US" altLang="ja-JP" sz="2800" b="1" dirty="0">
              <a:solidFill>
                <a:schemeClr val="tx1"/>
              </a:solidFill>
            </a:endParaRPr>
          </a:p>
          <a:p>
            <a:r>
              <a:rPr lang="en-US" altLang="ja-JP" sz="2800" b="1" dirty="0" smtClean="0">
                <a:solidFill>
                  <a:schemeClr val="tx1"/>
                </a:solidFill>
              </a:rPr>
              <a:t>2.</a:t>
            </a:r>
            <a:r>
              <a:rPr lang="ja-JP" altLang="en-US" sz="2800" b="1" dirty="0">
                <a:solidFill>
                  <a:schemeClr val="tx1"/>
                </a:solidFill>
              </a:rPr>
              <a:t>ぴったり</a:t>
            </a:r>
            <a:endParaRPr lang="en-US" altLang="ja-JP" sz="2800" b="1" dirty="0">
              <a:solidFill>
                <a:schemeClr val="tx1"/>
              </a:solidFill>
            </a:endParaRPr>
          </a:p>
          <a:p>
            <a:r>
              <a:rPr lang="ja-JP" altLang="en-US" sz="1600" b="1" dirty="0">
                <a:solidFill>
                  <a:schemeClr val="tx1"/>
                </a:solidFill>
              </a:rPr>
              <a:t>パーソナライズされた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r>
              <a:rPr lang="ja-JP" altLang="en-US" sz="1600" b="1" dirty="0">
                <a:solidFill>
                  <a:schemeClr val="tx1"/>
                </a:solidFill>
              </a:rPr>
              <a:t>サービス案内</a:t>
            </a:r>
          </a:p>
          <a:p>
            <a:endParaRPr kumimoji="1" lang="en-US" altLang="ja-JP" sz="2800" b="1" dirty="0" smtClean="0">
              <a:solidFill>
                <a:schemeClr val="tx1"/>
              </a:solidFill>
            </a:endParaRPr>
          </a:p>
          <a:p>
            <a:r>
              <a:rPr lang="en-US" altLang="ja-JP" sz="2800" b="1" dirty="0">
                <a:solidFill>
                  <a:schemeClr val="tx1"/>
                </a:solidFill>
              </a:rPr>
              <a:t>3</a:t>
            </a:r>
            <a:r>
              <a:rPr kumimoji="1" lang="en-US" altLang="ja-JP" sz="2800" b="1" dirty="0" smtClean="0">
                <a:solidFill>
                  <a:schemeClr val="tx1"/>
                </a:solidFill>
              </a:rPr>
              <a:t>.</a:t>
            </a:r>
            <a:r>
              <a:rPr kumimoji="1" lang="ja-JP" altLang="en-US" sz="2800" b="1" dirty="0" smtClean="0">
                <a:solidFill>
                  <a:schemeClr val="tx1"/>
                </a:solidFill>
              </a:rPr>
              <a:t>簡単</a:t>
            </a:r>
            <a:endParaRPr kumimoji="1" lang="en-US" altLang="ja-JP" sz="2800" b="1" dirty="0" smtClean="0">
              <a:solidFill>
                <a:schemeClr val="tx1"/>
              </a:solidFill>
            </a:endParaRPr>
          </a:p>
          <a:p>
            <a:r>
              <a:rPr kumimoji="1" lang="ja-JP" altLang="en-US" sz="1600" b="1" dirty="0" smtClean="0">
                <a:solidFill>
                  <a:schemeClr val="tx1"/>
                </a:solidFill>
              </a:rPr>
              <a:t>ワンストップ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  <a:p>
            <a:r>
              <a:rPr kumimoji="1" lang="ja-JP" altLang="en-US" sz="1600" b="1" dirty="0" smtClean="0">
                <a:solidFill>
                  <a:schemeClr val="tx1"/>
                </a:solidFill>
              </a:rPr>
              <a:t>ワンスオンリー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  <a:p>
            <a:endParaRPr lang="en-US" altLang="ja-JP" sz="2800" b="1" dirty="0">
              <a:solidFill>
                <a:schemeClr val="tx1"/>
              </a:solidFill>
            </a:endParaRPr>
          </a:p>
        </p:txBody>
      </p:sp>
      <p:cxnSp>
        <p:nvCxnSpPr>
          <p:cNvPr id="21" name="直線コネクタ 20"/>
          <p:cNvCxnSpPr/>
          <p:nvPr/>
        </p:nvCxnSpPr>
        <p:spPr>
          <a:xfrm>
            <a:off x="695460" y="4260193"/>
            <a:ext cx="77273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2038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FB8F7AA-8ECD-4C94-80CB-C152E24A2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658A34-7B43-4F61-8620-C1E0906DF32C}" type="slidenum">
              <a:rPr lang="ja-JP" altLang="en-US" smtClean="0"/>
              <a:pPr/>
              <a:t>3</a:t>
            </a:fld>
            <a:endParaRPr lang="ja-JP" altLang="en-US"/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xmlns="" id="{1B5424C4-81C2-4144-BED0-47BCE565487C}"/>
              </a:ext>
            </a:extLst>
          </p:cNvPr>
          <p:cNvCxnSpPr>
            <a:cxnSpLocks/>
          </p:cNvCxnSpPr>
          <p:nvPr/>
        </p:nvCxnSpPr>
        <p:spPr>
          <a:xfrm>
            <a:off x="266700" y="465221"/>
            <a:ext cx="1165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901F088A-681F-4C9B-B083-F255C4437E65}"/>
              </a:ext>
            </a:extLst>
          </p:cNvPr>
          <p:cNvSpPr txBox="1"/>
          <p:nvPr/>
        </p:nvSpPr>
        <p:spPr>
          <a:xfrm>
            <a:off x="377190" y="118330"/>
            <a:ext cx="11598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000" b="1" noProof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こんな経験ありませんか？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xmlns="" id="{CBC59A6D-F97F-4F62-A90E-B1C18AF725FD}"/>
              </a:ext>
            </a:extLst>
          </p:cNvPr>
          <p:cNvSpPr/>
          <p:nvPr/>
        </p:nvSpPr>
        <p:spPr>
          <a:xfrm>
            <a:off x="266700" y="152399"/>
            <a:ext cx="110490" cy="3128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070" y="1560939"/>
            <a:ext cx="2907760" cy="3661443"/>
          </a:xfrm>
          <a:prstGeom prst="rect">
            <a:avLst/>
          </a:prstGeom>
        </p:spPr>
      </p:pic>
      <p:sp>
        <p:nvSpPr>
          <p:cNvPr id="11" name="四角形吹き出し 10"/>
          <p:cNvSpPr/>
          <p:nvPr/>
        </p:nvSpPr>
        <p:spPr>
          <a:xfrm>
            <a:off x="5486400" y="1783080"/>
            <a:ext cx="5852160" cy="2948940"/>
          </a:xfrm>
          <a:prstGeom prst="wedgeRectCallout">
            <a:avLst>
              <a:gd name="adj1" fmla="val -63411"/>
              <a:gd name="adj2" fmla="val 4157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b="1" dirty="0" smtClean="0">
                <a:solidFill>
                  <a:schemeClr val="tx1"/>
                </a:solidFill>
              </a:rPr>
              <a:t>　うちの子ちょっと、言葉を覚えるのが遅いのよね</a:t>
            </a:r>
            <a:r>
              <a:rPr kumimoji="1" lang="ja-JP" altLang="en-US" sz="2800" b="1" dirty="0" err="1" smtClean="0">
                <a:solidFill>
                  <a:schemeClr val="tx1"/>
                </a:solidFill>
              </a:rPr>
              <a:t>。。。</a:t>
            </a:r>
            <a:endParaRPr kumimoji="1" lang="en-US" altLang="ja-JP" sz="2800" b="1" dirty="0" smtClean="0">
              <a:solidFill>
                <a:schemeClr val="tx1"/>
              </a:solidFill>
            </a:endParaRPr>
          </a:p>
          <a:p>
            <a:endParaRPr kumimoji="1" lang="en-US" altLang="ja-JP" sz="2800" b="1" dirty="0" smtClean="0">
              <a:solidFill>
                <a:schemeClr val="tx1"/>
              </a:solidFill>
            </a:endParaRPr>
          </a:p>
          <a:p>
            <a:r>
              <a:rPr lang="ja-JP" altLang="en-US" sz="2800" b="1" dirty="0" smtClean="0">
                <a:solidFill>
                  <a:schemeClr val="tx1"/>
                </a:solidFill>
              </a:rPr>
              <a:t>　市役所に相談してみようかしら</a:t>
            </a:r>
            <a:endParaRPr kumimoji="1" lang="ja-JP" altLang="en-US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47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FB8F7AA-8ECD-4C94-80CB-C152E24A2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658A34-7B43-4F61-8620-C1E0906DF32C}" type="slidenum">
              <a:rPr lang="ja-JP" altLang="en-US" smtClean="0"/>
              <a:pPr/>
              <a:t>4</a:t>
            </a:fld>
            <a:endParaRPr lang="ja-JP" altLang="en-US"/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xmlns="" id="{1B5424C4-81C2-4144-BED0-47BCE565487C}"/>
              </a:ext>
            </a:extLst>
          </p:cNvPr>
          <p:cNvCxnSpPr>
            <a:cxnSpLocks/>
          </p:cNvCxnSpPr>
          <p:nvPr/>
        </p:nvCxnSpPr>
        <p:spPr>
          <a:xfrm>
            <a:off x="266700" y="465221"/>
            <a:ext cx="1165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901F088A-681F-4C9B-B083-F255C4437E65}"/>
              </a:ext>
            </a:extLst>
          </p:cNvPr>
          <p:cNvSpPr txBox="1"/>
          <p:nvPr/>
        </p:nvSpPr>
        <p:spPr>
          <a:xfrm>
            <a:off x="377190" y="118330"/>
            <a:ext cx="11598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000" b="1" noProof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こんな経験ありませんか？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xmlns="" id="{CBC59A6D-F97F-4F62-A90E-B1C18AF725FD}"/>
              </a:ext>
            </a:extLst>
          </p:cNvPr>
          <p:cNvSpPr/>
          <p:nvPr/>
        </p:nvSpPr>
        <p:spPr>
          <a:xfrm>
            <a:off x="266700" y="152399"/>
            <a:ext cx="110490" cy="3128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746" y="1508760"/>
            <a:ext cx="2912169" cy="3881192"/>
          </a:xfrm>
          <a:prstGeom prst="rect">
            <a:avLst/>
          </a:prstGeom>
        </p:spPr>
      </p:pic>
      <p:sp>
        <p:nvSpPr>
          <p:cNvPr id="8" name="四角形吹き出し 7"/>
          <p:cNvSpPr/>
          <p:nvPr/>
        </p:nvSpPr>
        <p:spPr>
          <a:xfrm>
            <a:off x="5486400" y="1325880"/>
            <a:ext cx="5852160" cy="3406140"/>
          </a:xfrm>
          <a:prstGeom prst="wedgeRectCallout">
            <a:avLst>
              <a:gd name="adj1" fmla="val -63411"/>
              <a:gd name="adj2" fmla="val 4157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b="1" dirty="0" smtClean="0">
                <a:solidFill>
                  <a:schemeClr val="tx1"/>
                </a:solidFill>
              </a:rPr>
              <a:t>　なんかホームページが見にくいし、言葉が難しい</a:t>
            </a:r>
            <a:r>
              <a:rPr kumimoji="1" lang="ja-JP" altLang="en-US" sz="2800" b="1" dirty="0" err="1" smtClean="0">
                <a:solidFill>
                  <a:schemeClr val="tx1"/>
                </a:solidFill>
              </a:rPr>
              <a:t>。。。</a:t>
            </a:r>
            <a:endParaRPr kumimoji="1" lang="en-US" altLang="ja-JP" sz="2800" b="1" dirty="0" smtClean="0">
              <a:solidFill>
                <a:schemeClr val="tx1"/>
              </a:solidFill>
            </a:endParaRPr>
          </a:p>
          <a:p>
            <a:r>
              <a:rPr lang="ja-JP" altLang="en-US" sz="2800" b="1" dirty="0">
                <a:solidFill>
                  <a:schemeClr val="tx1"/>
                </a:solidFill>
              </a:rPr>
              <a:t>　</a:t>
            </a:r>
            <a:endParaRPr lang="en-US" altLang="ja-JP" sz="2800" b="1" dirty="0" smtClean="0">
              <a:solidFill>
                <a:schemeClr val="tx1"/>
              </a:solidFill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</a:rPr>
              <a:t>　</a:t>
            </a:r>
            <a:r>
              <a:rPr kumimoji="1" lang="ja-JP" altLang="en-US" sz="2800" b="1" dirty="0" smtClean="0">
                <a:solidFill>
                  <a:schemeClr val="tx1"/>
                </a:solidFill>
              </a:rPr>
              <a:t>一体どうすればいいのよ！</a:t>
            </a:r>
            <a:endParaRPr kumimoji="1" lang="en-US" altLang="ja-JP" sz="2800" b="1" dirty="0" smtClean="0">
              <a:solidFill>
                <a:schemeClr val="tx1"/>
              </a:solidFill>
            </a:endParaRPr>
          </a:p>
          <a:p>
            <a:endParaRPr lang="en-US" altLang="ja-JP" sz="2800" b="1" dirty="0">
              <a:solidFill>
                <a:schemeClr val="tx1"/>
              </a:solidFill>
            </a:endParaRPr>
          </a:p>
          <a:p>
            <a:r>
              <a:rPr kumimoji="1" lang="ja-JP" altLang="en-US" sz="2800" b="1" dirty="0" smtClean="0">
                <a:solidFill>
                  <a:schemeClr val="tx1"/>
                </a:solidFill>
              </a:rPr>
              <a:t>　とりあえず、それっぽいところ見つけたから問い合わせ</a:t>
            </a:r>
            <a:r>
              <a:rPr lang="ja-JP" altLang="en-US" sz="2800" b="1" dirty="0" smtClean="0">
                <a:solidFill>
                  <a:schemeClr val="tx1"/>
                </a:solidFill>
              </a:rPr>
              <a:t>るわ。</a:t>
            </a:r>
            <a:endParaRPr kumimoji="1" lang="en-US" altLang="ja-JP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86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FB8F7AA-8ECD-4C94-80CB-C152E24A2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658A34-7B43-4F61-8620-C1E0906DF32C}" type="slidenum">
              <a:rPr lang="ja-JP" altLang="en-US" smtClean="0"/>
              <a:pPr/>
              <a:t>5</a:t>
            </a:fld>
            <a:endParaRPr lang="ja-JP" altLang="en-US"/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xmlns="" id="{1B5424C4-81C2-4144-BED0-47BCE565487C}"/>
              </a:ext>
            </a:extLst>
          </p:cNvPr>
          <p:cNvCxnSpPr>
            <a:cxnSpLocks/>
          </p:cNvCxnSpPr>
          <p:nvPr/>
        </p:nvCxnSpPr>
        <p:spPr>
          <a:xfrm>
            <a:off x="266700" y="465221"/>
            <a:ext cx="1165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901F088A-681F-4C9B-B083-F255C4437E65}"/>
              </a:ext>
            </a:extLst>
          </p:cNvPr>
          <p:cNvSpPr txBox="1"/>
          <p:nvPr/>
        </p:nvSpPr>
        <p:spPr>
          <a:xfrm>
            <a:off x="377190" y="118330"/>
            <a:ext cx="11598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000" b="1" noProof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こんな経験ありませんか？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xmlns="" id="{CBC59A6D-F97F-4F62-A90E-B1C18AF725FD}"/>
              </a:ext>
            </a:extLst>
          </p:cNvPr>
          <p:cNvSpPr/>
          <p:nvPr/>
        </p:nvSpPr>
        <p:spPr>
          <a:xfrm>
            <a:off x="266700" y="152399"/>
            <a:ext cx="110490" cy="3128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四角形吹き出し 8"/>
          <p:cNvSpPr/>
          <p:nvPr/>
        </p:nvSpPr>
        <p:spPr>
          <a:xfrm>
            <a:off x="266700" y="1645920"/>
            <a:ext cx="6248400" cy="2948940"/>
          </a:xfrm>
          <a:prstGeom prst="wedgeRectCallout">
            <a:avLst>
              <a:gd name="adj1" fmla="val 57292"/>
              <a:gd name="adj2" fmla="val 27616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b="1" dirty="0" smtClean="0">
                <a:solidFill>
                  <a:schemeClr val="tx1"/>
                </a:solidFill>
              </a:rPr>
              <a:t>　それ</a:t>
            </a:r>
            <a:r>
              <a:rPr lang="ja-JP" altLang="en-US" sz="2800" b="1" dirty="0" smtClean="0">
                <a:solidFill>
                  <a:schemeClr val="tx1"/>
                </a:solidFill>
              </a:rPr>
              <a:t>、うちじゃないんです</a:t>
            </a:r>
            <a:r>
              <a:rPr lang="en-US" altLang="ja-JP" sz="2800" b="1" dirty="0" smtClean="0">
                <a:solidFill>
                  <a:schemeClr val="tx1"/>
                </a:solidFill>
              </a:rPr>
              <a:t>…</a:t>
            </a:r>
          </a:p>
          <a:p>
            <a:endParaRPr lang="en-US" altLang="ja-JP" sz="2800" b="1" dirty="0">
              <a:solidFill>
                <a:schemeClr val="tx1"/>
              </a:solidFill>
            </a:endParaRPr>
          </a:p>
          <a:p>
            <a:r>
              <a:rPr lang="ja-JP" altLang="en-US" sz="2800" b="1" dirty="0" smtClean="0">
                <a:solidFill>
                  <a:schemeClr val="tx1"/>
                </a:solidFill>
              </a:rPr>
              <a:t>　〇〇課におつなぎしますね！</a:t>
            </a:r>
            <a:r>
              <a:rPr lang="ja-JP" altLang="en-US" sz="2800" b="1" dirty="0">
                <a:solidFill>
                  <a:schemeClr val="tx1"/>
                </a:solidFill>
              </a:rPr>
              <a:t>　</a:t>
            </a:r>
            <a:endParaRPr kumimoji="1" lang="en-US" altLang="ja-JP" sz="2800" b="1" dirty="0" smtClean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6662" y="1645920"/>
            <a:ext cx="3313738" cy="429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66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FB8F7AA-8ECD-4C94-80CB-C152E24A2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658A34-7B43-4F61-8620-C1E0906DF32C}" type="slidenum">
              <a:rPr lang="ja-JP" altLang="en-US" smtClean="0"/>
              <a:pPr/>
              <a:t>6</a:t>
            </a:fld>
            <a:endParaRPr lang="ja-JP" altLang="en-US"/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xmlns="" id="{1B5424C4-81C2-4144-BED0-47BCE565487C}"/>
              </a:ext>
            </a:extLst>
          </p:cNvPr>
          <p:cNvCxnSpPr>
            <a:cxnSpLocks/>
          </p:cNvCxnSpPr>
          <p:nvPr/>
        </p:nvCxnSpPr>
        <p:spPr>
          <a:xfrm>
            <a:off x="266700" y="465221"/>
            <a:ext cx="1165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901F088A-681F-4C9B-B083-F255C4437E65}"/>
              </a:ext>
            </a:extLst>
          </p:cNvPr>
          <p:cNvSpPr txBox="1"/>
          <p:nvPr/>
        </p:nvSpPr>
        <p:spPr>
          <a:xfrm>
            <a:off x="377190" y="118330"/>
            <a:ext cx="11598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000" b="1" noProof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こんな経験ありませんか？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xmlns="" id="{CBC59A6D-F97F-4F62-A90E-B1C18AF725FD}"/>
              </a:ext>
            </a:extLst>
          </p:cNvPr>
          <p:cNvSpPr/>
          <p:nvPr/>
        </p:nvSpPr>
        <p:spPr>
          <a:xfrm>
            <a:off x="266700" y="152399"/>
            <a:ext cx="110490" cy="3128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178" y="2171700"/>
            <a:ext cx="4051802" cy="3046869"/>
          </a:xfrm>
          <a:prstGeom prst="rect">
            <a:avLst/>
          </a:prstGeom>
        </p:spPr>
      </p:pic>
      <p:sp>
        <p:nvSpPr>
          <p:cNvPr id="9" name="四角形吹き出し 8"/>
          <p:cNvSpPr/>
          <p:nvPr/>
        </p:nvSpPr>
        <p:spPr>
          <a:xfrm>
            <a:off x="266700" y="1645920"/>
            <a:ext cx="6248400" cy="2948940"/>
          </a:xfrm>
          <a:prstGeom prst="wedgeRectCallout">
            <a:avLst>
              <a:gd name="adj1" fmla="val 57292"/>
              <a:gd name="adj2" fmla="val 27616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b="1" dirty="0" smtClean="0">
                <a:solidFill>
                  <a:schemeClr val="tx1"/>
                </a:solidFill>
              </a:rPr>
              <a:t>　お電話かわりました、要件をもう一回お願いします！</a:t>
            </a:r>
            <a:endParaRPr lang="en-US" altLang="ja-JP" sz="2800" b="1" dirty="0">
              <a:solidFill>
                <a:schemeClr val="tx1"/>
              </a:solidFill>
            </a:endParaRPr>
          </a:p>
          <a:p>
            <a:r>
              <a:rPr kumimoji="1" lang="ja-JP" altLang="en-US" sz="280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2800" b="1" dirty="0" smtClean="0">
                <a:solidFill>
                  <a:schemeClr val="tx1"/>
                </a:solidFill>
              </a:rPr>
              <a:t>あ、それは予約が必要なんで、紙とってきます！</a:t>
            </a:r>
            <a:endParaRPr lang="en-US" altLang="ja-JP" sz="2800" b="1" dirty="0">
              <a:solidFill>
                <a:schemeClr val="tx1"/>
              </a:solidFill>
            </a:endParaRPr>
          </a:p>
          <a:p>
            <a:r>
              <a:rPr lang="ja-JP" altLang="en-US" sz="2800" b="1" dirty="0" smtClean="0">
                <a:solidFill>
                  <a:schemeClr val="tx1"/>
                </a:solidFill>
              </a:rPr>
              <a:t>　えーっと、〇日と〇日は空いてて</a:t>
            </a:r>
            <a:r>
              <a:rPr lang="en-US" altLang="ja-JP" sz="2800" b="1" dirty="0" smtClean="0">
                <a:solidFill>
                  <a:schemeClr val="tx1"/>
                </a:solidFill>
              </a:rPr>
              <a:t>…</a:t>
            </a:r>
            <a:r>
              <a:rPr lang="ja-JP" altLang="en-US" sz="2800" b="1" dirty="0">
                <a:solidFill>
                  <a:schemeClr val="tx1"/>
                </a:solidFill>
              </a:rPr>
              <a:t>　</a:t>
            </a:r>
            <a:endParaRPr kumimoji="1" lang="en-US" altLang="ja-JP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57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FB8F7AA-8ECD-4C94-80CB-C152E24A2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658A34-7B43-4F61-8620-C1E0906DF32C}" type="slidenum">
              <a:rPr lang="ja-JP" altLang="en-US" smtClean="0"/>
              <a:pPr/>
              <a:t>7</a:t>
            </a:fld>
            <a:endParaRPr lang="ja-JP" altLang="en-US"/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xmlns="" id="{1B5424C4-81C2-4144-BED0-47BCE565487C}"/>
              </a:ext>
            </a:extLst>
          </p:cNvPr>
          <p:cNvCxnSpPr>
            <a:cxnSpLocks/>
          </p:cNvCxnSpPr>
          <p:nvPr/>
        </p:nvCxnSpPr>
        <p:spPr>
          <a:xfrm>
            <a:off x="266700" y="465221"/>
            <a:ext cx="1165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901F088A-681F-4C9B-B083-F255C4437E65}"/>
              </a:ext>
            </a:extLst>
          </p:cNvPr>
          <p:cNvSpPr txBox="1"/>
          <p:nvPr/>
        </p:nvSpPr>
        <p:spPr>
          <a:xfrm>
            <a:off x="377190" y="118330"/>
            <a:ext cx="11598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000" b="1" noProof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こんな経験ありませんか？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xmlns="" id="{CBC59A6D-F97F-4F62-A90E-B1C18AF725FD}"/>
              </a:ext>
            </a:extLst>
          </p:cNvPr>
          <p:cNvSpPr/>
          <p:nvPr/>
        </p:nvSpPr>
        <p:spPr>
          <a:xfrm>
            <a:off x="266700" y="152399"/>
            <a:ext cx="110490" cy="3128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995" y="1653997"/>
            <a:ext cx="2849479" cy="3512363"/>
          </a:xfrm>
          <a:prstGeom prst="rect">
            <a:avLst/>
          </a:prstGeom>
        </p:spPr>
      </p:pic>
      <p:sp>
        <p:nvSpPr>
          <p:cNvPr id="8" name="四角形吹き出し 7"/>
          <p:cNvSpPr/>
          <p:nvPr/>
        </p:nvSpPr>
        <p:spPr>
          <a:xfrm>
            <a:off x="4953000" y="1234440"/>
            <a:ext cx="6248400" cy="3497580"/>
          </a:xfrm>
          <a:prstGeom prst="wedgeRectCallout">
            <a:avLst>
              <a:gd name="adj1" fmla="val -63806"/>
              <a:gd name="adj2" fmla="val 37694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b="1" dirty="0" smtClean="0">
                <a:solidFill>
                  <a:schemeClr val="tx1"/>
                </a:solidFill>
              </a:rPr>
              <a:t>　ただでさえホームページはわかりにくいし、何度も同じこと言わなくちゃいけないし、あげくに予約まで時間とらせるの？！</a:t>
            </a:r>
            <a:endParaRPr lang="en-US" altLang="ja-JP" sz="2800" b="1" dirty="0" smtClean="0">
              <a:solidFill>
                <a:schemeClr val="tx1"/>
              </a:solidFill>
            </a:endParaRPr>
          </a:p>
          <a:p>
            <a:endParaRPr lang="en-US" altLang="ja-JP" sz="2800" b="1" dirty="0" smtClean="0">
              <a:solidFill>
                <a:schemeClr val="tx1"/>
              </a:solidFill>
            </a:endParaRPr>
          </a:p>
          <a:p>
            <a:r>
              <a:rPr lang="ja-JP" altLang="en-US" sz="2800" b="1" dirty="0">
                <a:solidFill>
                  <a:schemeClr val="tx1"/>
                </a:solidFill>
              </a:rPr>
              <a:t>　</a:t>
            </a:r>
            <a:r>
              <a:rPr kumimoji="1" lang="ja-JP" altLang="en-US" sz="2800" b="1" dirty="0" smtClean="0">
                <a:solidFill>
                  <a:schemeClr val="tx1"/>
                </a:solidFill>
              </a:rPr>
              <a:t>こっちは仕事中に電話してるのに、無駄な時間とらせないでよ！</a:t>
            </a:r>
            <a:endParaRPr kumimoji="1" lang="en-US" altLang="ja-JP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63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FB8F7AA-8ECD-4C94-80CB-C152E24A2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658A34-7B43-4F61-8620-C1E0906DF32C}" type="slidenum">
              <a:rPr lang="ja-JP" altLang="en-US" smtClean="0"/>
              <a:pPr/>
              <a:t>8</a:t>
            </a:fld>
            <a:endParaRPr lang="ja-JP" altLang="en-US"/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xmlns="" id="{1B5424C4-81C2-4144-BED0-47BCE565487C}"/>
              </a:ext>
            </a:extLst>
          </p:cNvPr>
          <p:cNvCxnSpPr>
            <a:cxnSpLocks/>
          </p:cNvCxnSpPr>
          <p:nvPr/>
        </p:nvCxnSpPr>
        <p:spPr>
          <a:xfrm>
            <a:off x="266700" y="465221"/>
            <a:ext cx="1165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901F088A-681F-4C9B-B083-F255C4437E65}"/>
              </a:ext>
            </a:extLst>
          </p:cNvPr>
          <p:cNvSpPr txBox="1"/>
          <p:nvPr/>
        </p:nvSpPr>
        <p:spPr>
          <a:xfrm>
            <a:off x="377190" y="118330"/>
            <a:ext cx="11598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2000" b="1" noProof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こんな経験ありませんか？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xmlns="" id="{CBC59A6D-F97F-4F62-A90E-B1C18AF725FD}"/>
              </a:ext>
            </a:extLst>
          </p:cNvPr>
          <p:cNvSpPr/>
          <p:nvPr/>
        </p:nvSpPr>
        <p:spPr>
          <a:xfrm>
            <a:off x="266700" y="152399"/>
            <a:ext cx="110490" cy="3128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5693" y="1505407"/>
            <a:ext cx="3686213" cy="4000500"/>
          </a:xfrm>
          <a:prstGeom prst="rect">
            <a:avLst/>
          </a:prstGeom>
        </p:spPr>
      </p:pic>
      <p:sp>
        <p:nvSpPr>
          <p:cNvPr id="8" name="四角形吹き出し 7"/>
          <p:cNvSpPr/>
          <p:nvPr/>
        </p:nvSpPr>
        <p:spPr>
          <a:xfrm>
            <a:off x="723900" y="1965960"/>
            <a:ext cx="6248400" cy="2286000"/>
          </a:xfrm>
          <a:prstGeom prst="wedgeRectCallout">
            <a:avLst>
              <a:gd name="adj1" fmla="val 53999"/>
              <a:gd name="adj2" fmla="val 64491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b="1" dirty="0" smtClean="0">
                <a:solidFill>
                  <a:schemeClr val="tx1"/>
                </a:solidFill>
              </a:rPr>
              <a:t>　ホームページもわかりやすくしてるつもりだし、ちゃんと要件聞かなくちゃ案内できないよ</a:t>
            </a:r>
            <a:r>
              <a:rPr lang="en-US" altLang="ja-JP" sz="2800" b="1" dirty="0" smtClean="0">
                <a:solidFill>
                  <a:schemeClr val="tx1"/>
                </a:solidFill>
              </a:rPr>
              <a:t>…</a:t>
            </a:r>
            <a:endParaRPr kumimoji="1" lang="en-US" altLang="ja-JP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26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658A34-7B43-4F61-8620-C1E0906DF32C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10893" y="2203946"/>
            <a:ext cx="858382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+mn-ea"/>
              </a:rPr>
              <a:t>課題の背景</a:t>
            </a:r>
            <a:endParaRPr kumimoji="1" lang="ja-JP" altLang="en-US" sz="6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90982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 kumimoji="1" sz="2800" b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520</Words>
  <Application>Microsoft Office PowerPoint</Application>
  <PresentationFormat>ワイド画面</PresentationFormat>
  <Paragraphs>157</Paragraphs>
  <Slides>23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6" baseType="lpstr">
      <vt:lpstr>游ゴシック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(SWE_ウエル通企部)豊間根青地</dc:creator>
  <cp:lastModifiedBy>宇田川　晟</cp:lastModifiedBy>
  <cp:revision>77</cp:revision>
  <dcterms:created xsi:type="dcterms:W3CDTF">2020-11-10T05:41:26Z</dcterms:created>
  <dcterms:modified xsi:type="dcterms:W3CDTF">2023-11-06T10:05:32Z</dcterms:modified>
</cp:coreProperties>
</file>